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1826" r:id="rId3"/>
    <p:sldId id="1729" r:id="rId4"/>
    <p:sldId id="1828" r:id="rId5"/>
    <p:sldId id="1814" r:id="rId6"/>
    <p:sldId id="263" r:id="rId7"/>
    <p:sldId id="1856" r:id="rId8"/>
    <p:sldId id="1854" r:id="rId9"/>
    <p:sldId id="1857" r:id="rId10"/>
    <p:sldId id="268" r:id="rId11"/>
    <p:sldId id="305" r:id="rId12"/>
    <p:sldId id="310" r:id="rId13"/>
    <p:sldId id="308" r:id="rId14"/>
    <p:sldId id="309" r:id="rId15"/>
    <p:sldId id="1858" r:id="rId16"/>
    <p:sldId id="1859" r:id="rId17"/>
    <p:sldId id="1860" r:id="rId18"/>
    <p:sldId id="1861" r:id="rId19"/>
    <p:sldId id="1864" r:id="rId20"/>
    <p:sldId id="1865" r:id="rId21"/>
    <p:sldId id="1866" r:id="rId22"/>
    <p:sldId id="1867" r:id="rId23"/>
    <p:sldId id="1868" r:id="rId24"/>
    <p:sldId id="1869" r:id="rId25"/>
    <p:sldId id="1870" r:id="rId26"/>
    <p:sldId id="1871" r:id="rId27"/>
    <p:sldId id="1872" r:id="rId28"/>
    <p:sldId id="1873" r:id="rId29"/>
    <p:sldId id="1827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2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0E9E8-594F-474C-A549-18452E4B278B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DC73D-7E5F-4D74-A656-929F5F8EA6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4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7D21F-A443-1BC3-35E8-FBB6C4377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DC9612-72BC-035A-898A-259060987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6A5F66-D5D6-FA74-3787-029317069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EAE54-80D5-53AD-05F7-0332009F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1EE16B-AAF2-2B97-E875-FCC64185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64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CB535D-69FC-CEF4-7DDD-4263CDEA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C1C0D2E-BE1B-3674-F6CE-FD75CAD29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508A2D-1411-1689-6B93-FB80AF55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AD100-A6B9-A55F-A422-33F8A680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D38955-5651-C14D-5858-49E92887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87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AD8DFA-5014-CE0C-5F9E-73908DEA4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F7D86F-B52E-F789-E8A0-AD6E15B49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87755C-280E-BF2D-7F13-BB682251C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95C583-A50C-27D3-B65B-717A381D9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A2AD20-B129-F66D-1B27-993E8252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57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191375" y="133072"/>
            <a:ext cx="6791691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31408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7649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07372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500733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260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209363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443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38963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799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C3588-1961-75DA-D57C-38988386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D8A20D-B880-379B-EE01-307E2B74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B19EB5-7FF3-700B-C350-00AFE2A2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65CAC7-4789-4575-B626-45F6136E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9A54B-D41B-BAB6-5248-AED4B8E6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89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872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7744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2502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1415075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16318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07118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7102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33254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804681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30549-3B49-AB71-CFD7-1912F1A4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D3C8B7-CCB8-5BB0-4007-87CB0E33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DE3FA-53D6-D5CB-0049-90CAB0533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7CE486-2A9E-9925-41D9-B76DC8A9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600B4C-0CE0-F05C-1178-98DDBEBC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92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973061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72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93139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13016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2525" y="0"/>
            <a:ext cx="7030596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1334576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31113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4021339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049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019185" y="4400550"/>
            <a:ext cx="4601216" cy="46066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408331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499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-18278" y="0"/>
            <a:ext cx="3933053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-9523" y="0"/>
            <a:ext cx="3924297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258050" y="1942165"/>
            <a:ext cx="5886450" cy="58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891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3925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321730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06009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5FDB6-FC7B-714C-E79A-FEE61ABD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DAC539-C394-D65C-1539-FBB57FCE1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B6CFF6-711C-A0F3-948F-AF57D3BA3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247D8-1AD0-483F-23F8-2320DEE8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A5937D-915E-1B97-07B8-803F28A9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58F40A-5E79-E0F9-A3E3-0AE955A0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8761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21541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811765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0306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74255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317907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386908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177355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04267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34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5E4C0-E0B2-3D1F-2AF0-F52949ED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3F3DF0-BF9E-202F-8E48-40CFE5CA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87ECA5-00E5-814B-5B08-BD7D42078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0B3334D-21D9-2329-EBBF-0E3E7E0B6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6608DF-DCB2-8EFB-7CD8-47E822FE6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BDAC1A-18F9-3FC3-9CAD-5683E72EC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7D1FEF-3CAC-3259-A5B2-D3B6380F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DCF672-FE31-8702-F3EE-D19F2E39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34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315CD-2A5A-5565-5F91-3DA50657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8B01C7-3C0C-D227-BC50-6DECDF73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DCF1B1-5F67-A772-DF49-6CAD54E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76AEBF-264E-698E-BA51-93274630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4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BBC01C8-CCBA-B1B8-EC9D-24B84227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8C9091-044C-F6CB-687E-1D8682B1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2F4F6D-8DED-1D56-8FBC-D55E2D52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4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FF071-E2EF-AA21-BB51-1430CEB84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C6228D-0F9B-B181-FCE7-E3455C414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2FA8FE-0A03-33B0-6EE7-75EFDD3CD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CDCE14-5E72-393E-F4EF-2D66E38E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71DBBB-CB01-2231-0C1B-F5976A4F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829D95-5E77-F6C5-E95A-57F3262A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4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8231F-0AB6-9DD7-EE3E-9A384307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36FA68-426F-2778-0C84-5B695A20F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F7EB4B-20C4-DB7A-9974-446DA9E05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8DCA38-635E-D7E8-940A-3E75D5E0F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D107E1-407A-65A2-468D-7756A76E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50C431-9199-956B-36AE-9438216C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48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6DFD8E-765B-3509-2D15-A0E465F68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08DAA-580E-7F3B-D5CC-6EC865E80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E9BCAF-B8FA-9ADA-3D7F-53D3639EB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D6397-982A-4531-A991-2692DA743A0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62E31-9B3A-53FC-B6EE-C1AFFE650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BFDDA6-CD2D-F2DB-D1E4-8ED84854A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604A5-4681-4A69-A764-28A31F2C1D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47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7901EC8B-8BB6-45F3-B7A0-7DE683BA4B23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组　长：李昊阳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A9C09-FE5F-41C7-98F6-0085B5436E93}"/>
              </a:ext>
            </a:extLst>
          </p:cNvPr>
          <p:cNvSpPr txBox="1"/>
          <p:nvPr/>
        </p:nvSpPr>
        <p:spPr>
          <a:xfrm>
            <a:off x="1149487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老　师：汤世平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011086"/>
            <a:ext cx="11292788" cy="1960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卓越工程综合训练</a:t>
            </a:r>
            <a:b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第五小组第一周汇报</a:t>
            </a:r>
          </a:p>
        </p:txBody>
      </p:sp>
    </p:spTree>
    <p:extLst>
      <p:ext uri="{BB962C8B-B14F-4D97-AF65-F5344CB8AC3E}">
        <p14:creationId xmlns:p14="http://schemas.microsoft.com/office/powerpoint/2010/main" val="219197491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78455" y="1787417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业务流程定义： 用户使用图形化设计器来设计业务流程，包括定义任务、连线、审批等。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用户新建业务流程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用户使用拖拽、配置等设计业务流程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系统储存流程信息。</a:t>
            </a:r>
            <a:endParaRPr lang="en-US" altLang="zh-CN" sz="1600" dirty="0">
              <a:solidFill>
                <a:srgbClr val="333333"/>
              </a:solidFill>
              <a:latin typeface="Helvetica Neue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6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规则定义： 用户使用可视化界面定义业务规则、条件和操作。如指定数据的核查规则，表单间的数据关联等。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用户新建规则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用户通过填表、编程等设计业务规则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系统储存规则信息。</a:t>
            </a:r>
            <a:endParaRPr lang="en-US" altLang="zh-CN" sz="16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72298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6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部署： 用户将设计的流程和规则部署至目标项目中。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用户选择部署至某一项目中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系统返回项目数据模型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用户配置数据流、规则等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系统储存部署信息。</a:t>
            </a:r>
            <a:endParaRPr lang="en-US" altLang="zh-CN" sz="1600" dirty="0">
              <a:solidFill>
                <a:srgbClr val="333333"/>
              </a:solidFill>
              <a:latin typeface="Helvetica Neue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>
              <a:solidFill>
                <a:srgbClr val="333333"/>
              </a:solidFill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调试和监视： 用户可以启动流程实例，监视正在执行的流程，查看任务状态，同时进行审批任务，最后返回执行结果。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用户进入调试模式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用户填写实例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用户启动运行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系统根据项目的流程与规则运行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（系统等待用户审批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用户审批）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系统返回执行结果。</a:t>
            </a:r>
            <a:endParaRPr lang="zh-CN" altLang="en-US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3525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需要提供的数据和接口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7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2124404"/>
            <a:ext cx="7943734" cy="62822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流程与规则数据库：用于存储流程和规则定义。</a:t>
            </a: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20476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暴露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API</a:t>
            </a:r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8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45981" y="2058416"/>
            <a:ext cx="9100038" cy="25041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1.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工作流程管理接口，包括流程设计、执行、管理与监控。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2.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业务规则管理接口，包括规则定义、执行、管理与监控（其中包含预设的公共函数库）。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3.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 数据集成接口，包括实例数据的输入、执行结果数据的输出。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4.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通知接口： 在设计或调试时向发送通知、提醒和警报。</a:t>
            </a: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74651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339694" cy="857460"/>
            <a:chOff x="5588007" y="1590635"/>
            <a:chExt cx="4339694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37784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6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扩展模块管理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24024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3B2382-23E3-CE24-E4CE-234A9B92C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9" y="2519173"/>
            <a:ext cx="5915025" cy="334327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扩展模块管理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9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418882" cy="70363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主要目的：为 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Helvetica Neue"/>
              </a:rPr>
              <a:t>SaaS 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平台用户提供一种强大且可靠的方式来引入、管理和维护自定义或第三方模块，以增强本平台的功能和可定制性。</a:t>
            </a:r>
            <a:endParaRPr lang="zh-CN" altLang="en-US" sz="1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091EA6A5-1B1D-4357-FD78-8F1EBE3C8C80}"/>
              </a:ext>
            </a:extLst>
          </p:cNvPr>
          <p:cNvSpPr txBox="1"/>
          <p:nvPr/>
        </p:nvSpPr>
        <p:spPr>
          <a:xfrm>
            <a:off x="6545318" y="2978749"/>
            <a:ext cx="4908249" cy="1838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设计思路：模仿并利用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Java 9+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的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Jigsaw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模块系统和 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Maven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的依赖管理来实现一个模块化的扩展模块管理系统。</a:t>
            </a:r>
          </a:p>
          <a:p>
            <a:pPr lvl="1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Jigsaw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技术用于代码封装和版本管理。</a:t>
            </a:r>
          </a:p>
          <a:p>
            <a:pPr lvl="1">
              <a:lnSpc>
                <a:spcPct val="150000"/>
              </a:lnSpc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Maven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用于管理项目依赖和构建项目</a:t>
            </a:r>
          </a:p>
        </p:txBody>
      </p:sp>
    </p:spTree>
    <p:extLst>
      <p:ext uri="{BB962C8B-B14F-4D97-AF65-F5344CB8AC3E}">
        <p14:creationId xmlns:p14="http://schemas.microsoft.com/office/powerpoint/2010/main" val="16314000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10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05658" y="1700198"/>
            <a:ext cx="9580684" cy="4540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模块上传： 允许用户上传自定义模块或选择第三方模块，如：自定义的插件、主题，第三方的地图、工具等。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用户填写模块描述文件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上传模块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系统检查模块合法性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记录日志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若合法，储存模块。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模块依赖管理： 用户能够指定模块之间的依赖关系。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用户填写依赖信息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系统检查依赖关系是否正确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记录日志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若正确，储存模块依赖关系。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版本管理与更新： 用户可查看模块的版本信息，并选择升级到最新版本或回滚到任意历史版本。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用户查看模块版本信息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系统提供历史的版本信息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用户选择修改到某一版本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系统修改目标模块的版本。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96347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2130519"/>
            <a:ext cx="9100038" cy="27869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模块启用和停用： 用户能够启用或停用已安装的模块，用于测试新模块或在不需要时禁用旧模块。</a:t>
            </a:r>
            <a:endParaRPr lang="en-US" altLang="zh-CN" sz="1800" dirty="0">
              <a:solidFill>
                <a:srgbClr val="333333"/>
              </a:solidFill>
              <a:latin typeface="Helvetica Neue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用户启用或禁用目标模块</a:t>
            </a:r>
            <a:r>
              <a:rPr lang="en-US" altLang="zh-CN" sz="1400" dirty="0">
                <a:solidFill>
                  <a:srgbClr val="333333"/>
                </a:solidFill>
                <a:latin typeface="Helvetica Neue"/>
              </a:rPr>
              <a:t>-&gt;</a:t>
            </a:r>
            <a:r>
              <a:rPr lang="zh-CN" altLang="en-US" sz="1400" dirty="0">
                <a:solidFill>
                  <a:srgbClr val="333333"/>
                </a:solidFill>
                <a:latin typeface="Helvetica Neue"/>
              </a:rPr>
              <a:t>系统标记目标模块的启用或禁用状态。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模块状态检查： 提供模块的状态检查功能，且在出错时提供相应的反馈。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日志和通知： 记录模块的安装、更新、启用、停用以及其他重要操作；向管理员或用户发送通知。</a:t>
            </a: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46923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需要提供的数据和接口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45981" y="2063070"/>
            <a:ext cx="9100038" cy="24617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1.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模块描述文件： 每个模块应该有一个描述文件，其中包含模块的元数据，如名称、版本、作者、依赖关系等信息。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2.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模块存储数据库： 存储已上传的模块文件，包括历史版本。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3.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模块依赖关系数据库： 存储模块之间的依赖关系。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4.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日志数据库： 存储操作日志和模块状态信息。</a:t>
            </a: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028211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暴露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API</a:t>
            </a:r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459875"/>
            <a:ext cx="9100038" cy="43612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1.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模块上传接口（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ModuleUpload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）： 允许用户上传模块文件。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2.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模块管理接口（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ModuleManager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）： 提供操作模块的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API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，如安装、更新、启用、停用、卸载等。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3.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模块查询接口（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ModuleQuery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）： 允许用户查询可用模块、检查模块状态和版本信息。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4.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模块通知接口（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ModuleNotification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）： 用于向管理员或用户发送通知。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5.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模块检查接口（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ModuleCheck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）： 用于检查模块的状态和健康情况。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6. 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模块日志查询接口（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ModuleLogQuery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）： 允许用户查看操作日志和模块状态信息。</a:t>
            </a: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33889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38572F-03C4-BC6F-17DB-3B26B92D9BD7}"/>
              </a:ext>
            </a:extLst>
          </p:cNvPr>
          <p:cNvGrpSpPr/>
          <p:nvPr/>
        </p:nvGrpSpPr>
        <p:grpSpPr>
          <a:xfrm>
            <a:off x="7192665" y="476677"/>
            <a:ext cx="4439362" cy="5802237"/>
            <a:chOff x="7192665" y="476677"/>
            <a:chExt cx="4439362" cy="5802237"/>
          </a:xfrm>
        </p:grpSpPr>
        <p:grpSp>
          <p:nvGrpSpPr>
            <p:cNvPr id="2" name="组合 1"/>
            <p:cNvGrpSpPr/>
            <p:nvPr/>
          </p:nvGrpSpPr>
          <p:grpSpPr>
            <a:xfrm>
              <a:off x="7192665" y="476677"/>
              <a:ext cx="4439362" cy="4766065"/>
              <a:chOff x="6597449" y="1148208"/>
              <a:chExt cx="4439362" cy="4766065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6597449" y="1148208"/>
                <a:ext cx="2674455" cy="620713"/>
                <a:chOff x="5855427" y="1647453"/>
                <a:chExt cx="2674455" cy="620713"/>
              </a:xfrm>
            </p:grpSpPr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1B256AE-680D-4CCC-B51F-B69BF45F0365}"/>
                    </a:ext>
                  </a:extLst>
                </p:cNvPr>
                <p:cNvSpPr txBox="1"/>
                <p:nvPr/>
              </p:nvSpPr>
              <p:spPr>
                <a:xfrm>
                  <a:off x="6549853" y="1696200"/>
                  <a:ext cx="1980029" cy="52322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800" b="1" dirty="0">
                      <a:sym typeface="+mn-lt"/>
                    </a:rPr>
                    <a:t>成员与分工</a:t>
                  </a:r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4CD969C8-E62F-446D-85AA-293C5C9F7396}"/>
                    </a:ext>
                  </a:extLst>
                </p:cNvPr>
                <p:cNvSpPr/>
                <p:nvPr/>
              </p:nvSpPr>
              <p:spPr>
                <a:xfrm>
                  <a:off x="5855427" y="1647453"/>
                  <a:ext cx="620712" cy="62071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dirty="0"/>
                    <a:t>1</a:t>
                  </a:r>
                  <a:endParaRPr lang="zh-CN" altLang="en-US" sz="3200" b="1" dirty="0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6597449" y="2185044"/>
                <a:ext cx="4176061" cy="620713"/>
                <a:chOff x="5855427" y="1647453"/>
                <a:chExt cx="4176061" cy="620713"/>
              </a:xfrm>
            </p:grpSpPr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41B256AE-680D-4CCC-B51F-B69BF45F0365}"/>
                    </a:ext>
                  </a:extLst>
                </p:cNvPr>
                <p:cNvSpPr txBox="1"/>
                <p:nvPr/>
              </p:nvSpPr>
              <p:spPr>
                <a:xfrm>
                  <a:off x="6549853" y="1696200"/>
                  <a:ext cx="348163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  <a:sym typeface="+mn-lt"/>
                    </a:rPr>
                    <a:t>系统理解与层次划分</a:t>
                  </a:r>
                </a:p>
              </p:txBody>
            </p: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4CD969C8-E62F-446D-85AA-293C5C9F7396}"/>
                    </a:ext>
                  </a:extLst>
                </p:cNvPr>
                <p:cNvSpPr/>
                <p:nvPr/>
              </p:nvSpPr>
              <p:spPr>
                <a:xfrm>
                  <a:off x="5855427" y="1647453"/>
                  <a:ext cx="620712" cy="62071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dirty="0"/>
                    <a:t>2</a:t>
                  </a:r>
                  <a:endParaRPr lang="zh-CN" altLang="en-US" sz="3200" b="1" dirty="0"/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6597449" y="3221216"/>
                <a:ext cx="4439362" cy="620713"/>
                <a:chOff x="5855427" y="1647453"/>
                <a:chExt cx="4439362" cy="620713"/>
              </a:xfrm>
            </p:grpSpPr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41B256AE-680D-4CCC-B51F-B69BF45F0365}"/>
                    </a:ext>
                  </a:extLst>
                </p:cNvPr>
                <p:cNvSpPr txBox="1"/>
                <p:nvPr/>
              </p:nvSpPr>
              <p:spPr>
                <a:xfrm>
                  <a:off x="6549853" y="1696200"/>
                  <a:ext cx="3744936" cy="52322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800" b="1" dirty="0">
                      <a:sym typeface="+mn-lt"/>
                    </a:rPr>
                    <a:t>3 </a:t>
                  </a:r>
                  <a:r>
                    <a:rPr lang="zh-CN" altLang="en-US" sz="2800" b="1" dirty="0">
                      <a:sym typeface="+mn-lt"/>
                    </a:rPr>
                    <a:t>流程与业务逻辑模块</a:t>
                  </a:r>
                </a:p>
              </p:txBody>
            </p:sp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4CD969C8-E62F-446D-85AA-293C5C9F7396}"/>
                    </a:ext>
                  </a:extLst>
                </p:cNvPr>
                <p:cNvSpPr/>
                <p:nvPr/>
              </p:nvSpPr>
              <p:spPr>
                <a:xfrm>
                  <a:off x="5855427" y="1647453"/>
                  <a:ext cx="620712" cy="62071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dirty="0"/>
                    <a:t>3</a:t>
                  </a:r>
                  <a:endParaRPr lang="zh-CN" altLang="en-US" sz="3200" b="1" dirty="0"/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6597449" y="4257388"/>
                <a:ext cx="3362144" cy="620713"/>
                <a:chOff x="5855427" y="1647453"/>
                <a:chExt cx="3362144" cy="620713"/>
              </a:xfrm>
            </p:grpSpPr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41B256AE-680D-4CCC-B51F-B69BF45F0365}"/>
                    </a:ext>
                  </a:extLst>
                </p:cNvPr>
                <p:cNvSpPr txBox="1"/>
                <p:nvPr/>
              </p:nvSpPr>
              <p:spPr>
                <a:xfrm>
                  <a:off x="6549853" y="1696200"/>
                  <a:ext cx="2667718" cy="52322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800" b="1" dirty="0">
                      <a:sym typeface="+mn-lt"/>
                    </a:rPr>
                    <a:t>6 </a:t>
                  </a:r>
                  <a:r>
                    <a:rPr lang="zh-CN" altLang="en-US" sz="2800" b="1" dirty="0">
                      <a:sym typeface="+mn-lt"/>
                    </a:rPr>
                    <a:t>扩展模块管理</a:t>
                  </a:r>
                </a:p>
              </p:txBody>
            </p:sp>
            <p:sp>
              <p:nvSpPr>
                <p:cNvPr id="81" name="椭圆 80">
                  <a:extLst>
                    <a:ext uri="{FF2B5EF4-FFF2-40B4-BE49-F238E27FC236}">
                      <a16:creationId xmlns:a16="http://schemas.microsoft.com/office/drawing/2014/main" id="{4CD969C8-E62F-446D-85AA-293C5C9F7396}"/>
                    </a:ext>
                  </a:extLst>
                </p:cNvPr>
                <p:cNvSpPr/>
                <p:nvPr/>
              </p:nvSpPr>
              <p:spPr>
                <a:xfrm>
                  <a:off x="5855427" y="1647453"/>
                  <a:ext cx="620712" cy="62071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dirty="0"/>
                    <a:t>4</a:t>
                  </a:r>
                  <a:endParaRPr lang="zh-CN" altLang="en-US" sz="3200" b="1" dirty="0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597449" y="5293560"/>
                <a:ext cx="3721217" cy="620713"/>
                <a:chOff x="5855427" y="1647453"/>
                <a:chExt cx="3721217" cy="620713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1B256AE-680D-4CCC-B51F-B69BF45F0365}"/>
                    </a:ext>
                  </a:extLst>
                </p:cNvPr>
                <p:cNvSpPr txBox="1"/>
                <p:nvPr/>
              </p:nvSpPr>
              <p:spPr>
                <a:xfrm>
                  <a:off x="6549853" y="1696200"/>
                  <a:ext cx="3026791" cy="52322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800" b="1" dirty="0">
                      <a:sym typeface="+mn-lt"/>
                    </a:rPr>
                    <a:t>7 </a:t>
                  </a:r>
                  <a:r>
                    <a:rPr lang="zh-CN" altLang="en-US" sz="2800" b="1" dirty="0">
                      <a:sym typeface="+mn-lt"/>
                    </a:rPr>
                    <a:t>发布与管理模块</a:t>
                  </a:r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4CD969C8-E62F-446D-85AA-293C5C9F7396}"/>
                    </a:ext>
                  </a:extLst>
                </p:cNvPr>
                <p:cNvSpPr/>
                <p:nvPr/>
              </p:nvSpPr>
              <p:spPr>
                <a:xfrm>
                  <a:off x="5855427" y="1647453"/>
                  <a:ext cx="620712" cy="620713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dirty="0"/>
                    <a:t>5</a:t>
                  </a:r>
                  <a:endParaRPr lang="zh-CN" altLang="en-US" sz="3200" b="1" dirty="0"/>
                </a:p>
              </p:txBody>
            </p:sp>
          </p:grp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5C1D28E0-DA5B-C8BB-6A4E-51B928B79ED5}"/>
                </a:ext>
              </a:extLst>
            </p:cNvPr>
            <p:cNvSpPr txBox="1"/>
            <p:nvPr/>
          </p:nvSpPr>
          <p:spPr>
            <a:xfrm>
              <a:off x="7887091" y="5706948"/>
              <a:ext cx="198002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ym typeface="+mn-lt"/>
                </a:rPr>
                <a:t>总结与展望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FA58FCF-D32B-7F07-F3BB-97C01F579E77}"/>
                </a:ext>
              </a:extLst>
            </p:cNvPr>
            <p:cNvSpPr/>
            <p:nvPr/>
          </p:nvSpPr>
          <p:spPr>
            <a:xfrm>
              <a:off x="7192665" y="5658201"/>
              <a:ext cx="620712" cy="6207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b="1" dirty="0"/>
                <a:t>6</a:t>
              </a:r>
              <a:endParaRPr lang="zh-CN" altLang="en-US" sz="3200" b="1" dirty="0"/>
            </a:p>
          </p:txBody>
        </p: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801359" cy="857460"/>
            <a:chOff x="5588007" y="1590635"/>
            <a:chExt cx="4801359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839513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7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发布与管理模块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85467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发布与管理模块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0198"/>
            <a:ext cx="9418882" cy="70363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主要目的：允许用户对应用程序进行打包、发布、升级，并监控应用程序的性能和稳定性。包括自动构建、持续集成、版本控制、性能监控和备份。</a:t>
            </a:r>
            <a:endParaRPr lang="zh-CN" altLang="en-US" sz="14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091EA6A5-1B1D-4357-FD78-8F1EBE3C8C80}"/>
              </a:ext>
            </a:extLst>
          </p:cNvPr>
          <p:cNvSpPr txBox="1"/>
          <p:nvPr/>
        </p:nvSpPr>
        <p:spPr>
          <a:xfrm>
            <a:off x="6488757" y="2625182"/>
            <a:ext cx="5068505" cy="33432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设计思路：基于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Jenkins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技术，使用持续集成和持续交付（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CI/CD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）原则来实现应用程序的自动构建、部署和管理。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 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使用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Jenkins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作为构建和部署工具，允许用户配置自动化的构建任务和部署管道。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 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使用版本控制系统管理应用程序，进行版本控制和历史记录。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 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-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集成性能监控工具，实时监控应用程序的性能。</a:t>
            </a:r>
            <a:endParaRPr lang="zh-CN" altLang="en-US" sz="12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8B3AE6-D948-5832-46D9-560007861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47" y="2644158"/>
            <a:ext cx="59150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9797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15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305658" y="1700198"/>
            <a:ext cx="9580684" cy="24475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配置构建任务： 用户配置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Jenkins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构建任务，指定如何构建应用程序。代码更改后，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Jenkins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自动触发构建任务，检索源代码，执行构建，生成应用程序的可执行文件或包。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配置部署： 用户配置部署管道，定义应用程序的运行环境和目标服务器。代码更改后，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Jenkins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自动触发部署任务，将应用程序部署到目标服务器。</a:t>
            </a: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61834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模块功能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16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2130519"/>
            <a:ext cx="9100038" cy="27869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性能监控： 系统使用性能监控工具，实时监控应用程序的性能指标。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版本控制： 系统使用</a:t>
            </a:r>
            <a:r>
              <a:rPr lang="en-US" altLang="zh-CN" sz="1800" dirty="0">
                <a:solidFill>
                  <a:srgbClr val="333333"/>
                </a:solidFill>
                <a:latin typeface="Helvetica Neue"/>
              </a:rPr>
              <a:t>Git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等记录应用程序的版本，进行备份和版本控制，并记录日志。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日志和通知： 记录每次自动构建、部署操作；向管理员或用户发送性能监控通知。</a:t>
            </a: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65252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需要提供的数据和接口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17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45981" y="2063070"/>
            <a:ext cx="9100038" cy="24617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源代码数据库，从界面设计、数据模型、业务逻辑等处获得相应数据结构，整合分析后获得源代码。</a:t>
            </a: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3533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暴露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Helvetica Neue"/>
              </a:rPr>
              <a:t>API</a:t>
            </a:r>
            <a:endParaRPr lang="zh-CN" alt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18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708345"/>
            <a:ext cx="9100038" cy="13681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应用构建接口（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AppBuild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）、应用部署接口（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AppDeployment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）、应用性能监控接口（</a:t>
            </a:r>
            <a:r>
              <a:rPr lang="en-US" altLang="zh-CN" sz="1800" dirty="0" err="1">
                <a:solidFill>
                  <a:srgbClr val="333333"/>
                </a:solidFill>
                <a:latin typeface="Helvetica Neue"/>
              </a:rPr>
              <a:t>AppPerformanceMonitoring</a:t>
            </a:r>
            <a:r>
              <a:rPr lang="zh-CN" altLang="en-US" sz="1800" dirty="0">
                <a:solidFill>
                  <a:srgbClr val="333333"/>
                </a:solidFill>
                <a:latin typeface="Helvetica Neue"/>
              </a:rPr>
              <a:t>）等</a:t>
            </a:r>
            <a:endParaRPr lang="zh-CN" altLang="en-US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259026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3454836" cy="857460"/>
            <a:chOff x="5588007" y="1590635"/>
            <a:chExt cx="345483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49299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总结与展望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96542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四段时间轴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512B7B-601D-497F-AA32-82848DBDF36A}"/>
              </a:ext>
            </a:extLst>
          </p:cNvPr>
          <p:cNvSpPr/>
          <p:nvPr/>
        </p:nvSpPr>
        <p:spPr>
          <a:xfrm>
            <a:off x="745392" y="1234412"/>
            <a:ext cx="2620107" cy="4644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BC8F23B-A4A9-499F-B708-B07DF0860A17}"/>
              </a:ext>
            </a:extLst>
          </p:cNvPr>
          <p:cNvCxnSpPr/>
          <p:nvPr/>
        </p:nvCxnSpPr>
        <p:spPr>
          <a:xfrm>
            <a:off x="660400" y="5944324"/>
            <a:ext cx="1085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46F54B2-AA33-4AC0-95A7-15991AD7F073}"/>
              </a:ext>
            </a:extLst>
          </p:cNvPr>
          <p:cNvCxnSpPr/>
          <p:nvPr/>
        </p:nvCxnSpPr>
        <p:spPr>
          <a:xfrm flipV="1">
            <a:off x="660400" y="1084217"/>
            <a:ext cx="0" cy="48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5F52328-0669-4724-9D75-8DFF0803504A}"/>
              </a:ext>
            </a:extLst>
          </p:cNvPr>
          <p:cNvSpPr/>
          <p:nvPr/>
        </p:nvSpPr>
        <p:spPr>
          <a:xfrm>
            <a:off x="3424114" y="1234412"/>
            <a:ext cx="2620107" cy="4644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094091-8BDD-4433-B3FD-8B2F283D646F}"/>
              </a:ext>
            </a:extLst>
          </p:cNvPr>
          <p:cNvSpPr/>
          <p:nvPr/>
        </p:nvSpPr>
        <p:spPr>
          <a:xfrm>
            <a:off x="6102836" y="1234412"/>
            <a:ext cx="2620107" cy="4644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8C54280-A2DE-4092-9763-C0C1B2D760D2}"/>
              </a:ext>
            </a:extLst>
          </p:cNvPr>
          <p:cNvSpPr/>
          <p:nvPr/>
        </p:nvSpPr>
        <p:spPr>
          <a:xfrm>
            <a:off x="8781557" y="1234412"/>
            <a:ext cx="2620107" cy="46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12">
            <a:extLst>
              <a:ext uri="{FF2B5EF4-FFF2-40B4-BE49-F238E27FC236}">
                <a16:creationId xmlns:a16="http://schemas.microsoft.com/office/drawing/2014/main" id="{1EBD128D-EC9E-443A-96DC-AD9C6B4BBCB2}"/>
              </a:ext>
            </a:extLst>
          </p:cNvPr>
          <p:cNvSpPr/>
          <p:nvPr/>
        </p:nvSpPr>
        <p:spPr>
          <a:xfrm>
            <a:off x="703385" y="2483086"/>
            <a:ext cx="10785230" cy="2297723"/>
          </a:xfrm>
          <a:custGeom>
            <a:avLst/>
            <a:gdLst>
              <a:gd name="connsiteX0" fmla="*/ 0 w 6858000"/>
              <a:gd name="connsiteY0" fmla="*/ 2297723 h 2297723"/>
              <a:gd name="connsiteX1" fmla="*/ 1828800 w 6858000"/>
              <a:gd name="connsiteY1" fmla="*/ 1066800 h 2297723"/>
              <a:gd name="connsiteX2" fmla="*/ 4712677 w 6858000"/>
              <a:gd name="connsiteY2" fmla="*/ 1664676 h 2297723"/>
              <a:gd name="connsiteX3" fmla="*/ 6858000 w 6858000"/>
              <a:gd name="connsiteY3" fmla="*/ 0 h 229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297723">
                <a:moveTo>
                  <a:pt x="0" y="2297723"/>
                </a:moveTo>
                <a:cubicBezTo>
                  <a:pt x="521677" y="1735015"/>
                  <a:pt x="1043354" y="1172308"/>
                  <a:pt x="1828800" y="1066800"/>
                </a:cubicBezTo>
                <a:cubicBezTo>
                  <a:pt x="2614246" y="961292"/>
                  <a:pt x="3874477" y="1842476"/>
                  <a:pt x="4712677" y="1664676"/>
                </a:cubicBezTo>
                <a:cubicBezTo>
                  <a:pt x="5550877" y="1486876"/>
                  <a:pt x="6204438" y="743438"/>
                  <a:pt x="685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81A0BBE-B18F-47BC-8511-BA14930AC2E9}"/>
              </a:ext>
            </a:extLst>
          </p:cNvPr>
          <p:cNvSpPr txBox="1"/>
          <p:nvPr/>
        </p:nvSpPr>
        <p:spPr>
          <a:xfrm>
            <a:off x="921569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</a:rPr>
              <a:t>第一周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800" spc="300" dirty="0">
                <a:solidFill>
                  <a:schemeClr val="bg1"/>
                </a:solidFill>
                <a:latin typeface="+mn-ea"/>
              </a:rPr>
              <a:t>10/10-10/16</a:t>
            </a:r>
            <a:endParaRPr lang="zh-CN" altLang="en-US" sz="8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1B553C-EF94-495C-9A39-767771FDECEA}"/>
              </a:ext>
            </a:extLst>
          </p:cNvPr>
          <p:cNvSpPr txBox="1"/>
          <p:nvPr/>
        </p:nvSpPr>
        <p:spPr>
          <a:xfrm>
            <a:off x="3613479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第二周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800" spc="300" dirty="0">
                <a:solidFill>
                  <a:schemeClr val="bg1"/>
                </a:solidFill>
                <a:latin typeface="+mn-ea"/>
              </a:rPr>
              <a:t>10/17-10/23</a:t>
            </a:r>
            <a:endParaRPr lang="zh-CN" altLang="en-US" sz="8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9A37A8-2D93-41DC-88AE-24284CD4776B}"/>
              </a:ext>
            </a:extLst>
          </p:cNvPr>
          <p:cNvSpPr txBox="1"/>
          <p:nvPr/>
        </p:nvSpPr>
        <p:spPr>
          <a:xfrm>
            <a:off x="6292201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第三周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800" spc="300" dirty="0">
                <a:solidFill>
                  <a:schemeClr val="bg1"/>
                </a:solidFill>
                <a:latin typeface="+mn-ea"/>
              </a:rPr>
              <a:t>10/24-10/30</a:t>
            </a:r>
            <a:endParaRPr lang="zh-CN" altLang="en-US" sz="8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6CAFFEB-9961-4EA4-973C-66D8924FCD27}"/>
              </a:ext>
            </a:extLst>
          </p:cNvPr>
          <p:cNvSpPr txBox="1"/>
          <p:nvPr/>
        </p:nvSpPr>
        <p:spPr>
          <a:xfrm>
            <a:off x="8970922" y="4822417"/>
            <a:ext cx="2241376" cy="796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第四周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800" spc="300" dirty="0">
                <a:solidFill>
                  <a:schemeClr val="bg1"/>
                </a:solidFill>
                <a:latin typeface="+mn-ea"/>
              </a:rPr>
              <a:t>10/31-11/06</a:t>
            </a:r>
            <a:endParaRPr lang="zh-CN" altLang="en-US" sz="8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8E4D59B-4B21-4C6E-82BD-65E8FF60B6BC}"/>
              </a:ext>
            </a:extLst>
          </p:cNvPr>
          <p:cNvSpPr txBox="1"/>
          <p:nvPr/>
        </p:nvSpPr>
        <p:spPr>
          <a:xfrm>
            <a:off x="1015055" y="1471317"/>
            <a:ext cx="2080780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进行需求分析与概要设计，了解平台究竟要做什么以及怎么做。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2C718DE-2C99-4837-87A2-07F58EA378E0}"/>
              </a:ext>
            </a:extLst>
          </p:cNvPr>
          <p:cNvSpPr txBox="1"/>
          <p:nvPr/>
        </p:nvSpPr>
        <p:spPr>
          <a:xfrm>
            <a:off x="3698628" y="1471317"/>
            <a:ext cx="2080780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细化概要设计，完善各类文档；统一接口，分模块进行详细设计，采用面向对象或结构化设计方案。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B5120D7-B888-4D4F-8DDB-87C317DD2B34}"/>
              </a:ext>
            </a:extLst>
          </p:cNvPr>
          <p:cNvSpPr txBox="1"/>
          <p:nvPr/>
        </p:nvSpPr>
        <p:spPr>
          <a:xfrm>
            <a:off x="6372499" y="1471317"/>
            <a:ext cx="208078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进一步优化设计，开始分模块撰写代码。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69F2D03-7CBF-40DA-B4DA-EAC0F738588E}"/>
              </a:ext>
            </a:extLst>
          </p:cNvPr>
          <p:cNvSpPr txBox="1"/>
          <p:nvPr/>
        </p:nvSpPr>
        <p:spPr>
          <a:xfrm>
            <a:off x="9049297" y="1471317"/>
            <a:ext cx="2080780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进行单元测试与模块内的集成测试。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1BC744-2FC7-F7ED-862C-73FBAB764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19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02078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83B58918-BCD0-45B7-98ED-AC4A02B905DA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C8FA0E4A-FEF9-4543-BA4C-F9B6458D9428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7F843F-C2DA-4DB8-BA88-18394FAAAFC0}"/>
              </a:ext>
            </a:extLst>
          </p:cNvPr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组　长：李昊阳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E28DAD-DCDD-42F9-82E7-89BE85D0258F}"/>
              </a:ext>
            </a:extLst>
          </p:cNvPr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老　师：汤世平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4622801" y="2011086"/>
            <a:ext cx="691481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感谢大家</a:t>
            </a:r>
            <a:endParaRPr lang="en-US" altLang="zh-CN" sz="6000" spc="300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请老师批评指正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406996779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3454836" cy="857460"/>
            <a:chOff x="5588007" y="1590635"/>
            <a:chExt cx="3454836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249299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成员与分工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33855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成员与分工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100" y="2421117"/>
            <a:ext cx="90678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/>
              <a:t>组长：李昊阳</a:t>
            </a:r>
            <a:r>
              <a:rPr lang="en-US" altLang="zh-CN" sz="2000" dirty="0"/>
              <a:t>     </a:t>
            </a:r>
            <a:r>
              <a:rPr lang="zh-CN" altLang="en-US" sz="2000" dirty="0"/>
              <a:t>副组长：杨昊</a:t>
            </a:r>
            <a:endParaRPr lang="en-US" altLang="zh-CN" sz="2000" dirty="0"/>
          </a:p>
          <a:p>
            <a:pPr algn="just"/>
            <a:r>
              <a:rPr lang="zh-CN" altLang="en-US" sz="2000" dirty="0"/>
              <a:t>组员：何宇轩 张远驰 李文博 田东琦 赵炫皓 陈耀宇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5562011" y="1208648"/>
            <a:ext cx="5588589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第五小组：“下一组”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A1DECCC-9087-3C0A-9E6B-4E4873C0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81310"/>
              </p:ext>
            </p:extLst>
          </p:nvPr>
        </p:nvGraphicFramePr>
        <p:xfrm>
          <a:off x="2736411" y="3464467"/>
          <a:ext cx="6719177" cy="2001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295">
                  <a:extLst>
                    <a:ext uri="{9D8B030D-6E8A-4147-A177-3AD203B41FA5}">
                      <a16:colId xmlns:a16="http://schemas.microsoft.com/office/drawing/2014/main" val="4236494540"/>
                    </a:ext>
                  </a:extLst>
                </a:gridCol>
                <a:gridCol w="3550882">
                  <a:extLst>
                    <a:ext uri="{9D8B030D-6E8A-4147-A177-3AD203B41FA5}">
                      <a16:colId xmlns:a16="http://schemas.microsoft.com/office/drawing/2014/main" val="1594558722"/>
                    </a:ext>
                  </a:extLst>
                </a:gridCol>
              </a:tblGrid>
              <a:tr h="5445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我们所负责的模块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accent1"/>
                          </a:solidFill>
                        </a:rPr>
                        <a:t>人员的安排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46147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3. 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流程与业务逻辑模块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杨昊 何宇轩 张远驰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608737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6. 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扩展模块管理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李昊阳 李文博 田东琦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324760"/>
                  </a:ext>
                </a:extLst>
              </a:tr>
              <a:tr h="4856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7. </a:t>
                      </a:r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发布与管理模块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spc="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李昊阳 赵炫皓 陈耀宇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045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04945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839831" cy="1305894"/>
            <a:chOff x="5588007" y="1590635"/>
            <a:chExt cx="4839831" cy="1305894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877985" cy="12003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系统理解与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层次划分（待定）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微软雅黑"/>
                  <a:ea typeface="微软雅黑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系统理解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139788" y="1866432"/>
            <a:ext cx="6345094" cy="57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Low-Code SaaS Platform</a:t>
            </a:r>
            <a:endParaRPr lang="zh-CN" altLang="en-US" sz="32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1139789" y="2797274"/>
            <a:ext cx="6345094" cy="2125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基于低代码技术的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SaaS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as a Service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平台提供更快的应用程序开发、更低的开发成本、更灵活的应用定制，以满足不断变化的市场需求。该平台允许用户通过可视化工具和少量的（或无需）编程，快速构建自定义的业务应用程序，助力企业数字化转型。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DBDECC1-445A-4D81-1E75-136558043325}"/>
              </a:ext>
            </a:extLst>
          </p:cNvPr>
          <p:cNvSpPr txBox="1"/>
          <p:nvPr/>
        </p:nvSpPr>
        <p:spPr>
          <a:xfrm>
            <a:off x="8104913" y="1432216"/>
            <a:ext cx="2857438" cy="4192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低代码开发</a:t>
            </a:r>
            <a:endParaRPr lang="en-US" altLang="zh-C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个性化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自动化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模块化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集成能力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多租户支持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安全性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跨平台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低成本</a:t>
            </a:r>
            <a:endParaRPr lang="en-US" altLang="zh-CN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C7BC30-DA86-F18E-92D9-24CE08329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39196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+mn-lt"/>
              </a:rPr>
              <a:t>系统层次划分（待定）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675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054947" y="2506854"/>
            <a:ext cx="3708000" cy="12179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Low-Code SaaS Platform</a:t>
            </a:r>
            <a:endParaRPr lang="zh-CN" altLang="en-US" sz="32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037083" y="3773597"/>
            <a:ext cx="3708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3C73AE8-2C0F-0B29-1907-0298DE480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68" y="1698256"/>
            <a:ext cx="6476913" cy="36608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1B4E3E-E52D-F3A0-D87C-E88DAA7E9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69462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5724688" cy="857460"/>
            <a:chOff x="5588007" y="1590635"/>
            <a:chExt cx="5724688" cy="857460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476284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3</a:t>
              </a:r>
              <a:r>
                <a:rPr lang="zh-CN" altLang="en-US" sz="3600" b="1" dirty="0">
                  <a:solidFill>
                    <a:prstClr val="black"/>
                  </a:solidFill>
                  <a:latin typeface="微软雅黑"/>
                  <a:ea typeface="微软雅黑"/>
                  <a:sym typeface="+mn-lt"/>
                </a:rPr>
                <a:t> 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  <a:sym typeface="+mn-lt"/>
                </a:rPr>
                <a:t>流程与业务逻辑模块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34522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FE4702-E14B-FF03-B995-D2D18AED4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2519173"/>
            <a:ext cx="5915025" cy="334327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06550" y="345305"/>
            <a:ext cx="8643848" cy="478155"/>
          </a:xfrm>
        </p:spPr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Helvetica Neue"/>
              </a:rPr>
              <a:t>流程与业务逻辑模块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charset="-122"/>
                <a:cs typeface="+mn-cs"/>
              </a:rPr>
              <a:t>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内容占位符 1"/>
          <p:cNvSpPr txBox="1"/>
          <p:nvPr/>
        </p:nvSpPr>
        <p:spPr>
          <a:xfrm>
            <a:off x="1539631" y="1629039"/>
            <a:ext cx="9418882" cy="8189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主要目的：允许用户设计、执行和管理业务流程、规则和决策逻辑，以提高业务的自动化和效率。</a:t>
            </a:r>
            <a:endParaRPr lang="en-US" altLang="zh-CN" sz="18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2" name="半闭框 11"/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半闭框 12"/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286EA10-7016-5E8A-1B74-636878F428B8}"/>
              </a:ext>
            </a:extLst>
          </p:cNvPr>
          <p:cNvSpPr txBox="1"/>
          <p:nvPr/>
        </p:nvSpPr>
        <p:spPr>
          <a:xfrm>
            <a:off x="6377153" y="2519173"/>
            <a:ext cx="5457495" cy="27097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设计思路：将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Activiti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用于流程管理和工作流程，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Drools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用于业务规则管理，实现高度可定制的业务逻辑。</a:t>
            </a:r>
          </a:p>
          <a:p>
            <a:pPr lvl="1">
              <a:lnSpc>
                <a:spcPct val="150000"/>
              </a:lnSpc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工作流引擎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Activiti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用于创建、部署和执行工作流程，包括任务分配、审批和状态跟踪。</a:t>
            </a:r>
          </a:p>
          <a:p>
            <a:pPr lvl="1">
              <a:lnSpc>
                <a:spcPct val="150000"/>
              </a:lnSpc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规则引擎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Helvetica Neue"/>
              </a:rPr>
              <a:t>Drools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Helvetica Neue"/>
              </a:rPr>
              <a:t>用于定义和管理业务规则，如决策表、规则集等，以根据不同情况执行自动化决策。</a:t>
            </a:r>
          </a:p>
          <a:p>
            <a:pPr marL="0" indent="0" algn="l">
              <a:lnSpc>
                <a:spcPct val="150000"/>
              </a:lnSpc>
              <a:buNone/>
            </a:pPr>
            <a:endParaRPr lang="zh-CN" altLang="en-US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1610</Words>
  <Application>Microsoft Office PowerPoint</Application>
  <PresentationFormat>宽屏</PresentationFormat>
  <Paragraphs>163</Paragraphs>
  <Slides>28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Helvetica Neue</vt:lpstr>
      <vt:lpstr>等线</vt:lpstr>
      <vt:lpstr>等线 Light</vt:lpstr>
      <vt:lpstr>黑体</vt:lpstr>
      <vt:lpstr>宋体</vt:lpstr>
      <vt:lpstr>微软雅黑</vt:lpstr>
      <vt:lpstr>微软雅黑 Light</vt:lpstr>
      <vt:lpstr>Arial</vt:lpstr>
      <vt:lpstr>Century Gothic</vt:lpstr>
      <vt:lpstr>Office 主题​​</vt:lpstr>
      <vt:lpstr>1_Office 主题​​</vt:lpstr>
      <vt:lpstr>PowerPoint 演示文稿</vt:lpstr>
      <vt:lpstr>PowerPoint 演示文稿</vt:lpstr>
      <vt:lpstr>PowerPoint 演示文稿</vt:lpstr>
      <vt:lpstr>成员与分工</vt:lpstr>
      <vt:lpstr>PowerPoint 演示文稿</vt:lpstr>
      <vt:lpstr>系统理解</vt:lpstr>
      <vt:lpstr>系统层次划分（待定）</vt:lpstr>
      <vt:lpstr>PowerPoint 演示文稿</vt:lpstr>
      <vt:lpstr>流程与业务逻辑模块</vt:lpstr>
      <vt:lpstr>模块功能</vt:lpstr>
      <vt:lpstr>模块功能</vt:lpstr>
      <vt:lpstr>需要提供的数据和接口</vt:lpstr>
      <vt:lpstr>暴露API</vt:lpstr>
      <vt:lpstr>PowerPoint 演示文稿</vt:lpstr>
      <vt:lpstr>扩展模块管理</vt:lpstr>
      <vt:lpstr>模块功能</vt:lpstr>
      <vt:lpstr>模块功能</vt:lpstr>
      <vt:lpstr>需要提供的数据和接口</vt:lpstr>
      <vt:lpstr>暴露API</vt:lpstr>
      <vt:lpstr>PowerPoint 演示文稿</vt:lpstr>
      <vt:lpstr>发布与管理模块</vt:lpstr>
      <vt:lpstr>模块功能</vt:lpstr>
      <vt:lpstr>模块功能</vt:lpstr>
      <vt:lpstr>需要提供的数据和接口</vt:lpstr>
      <vt:lpstr>暴露API</vt:lpstr>
      <vt:lpstr>PowerPoint 演示文稿</vt:lpstr>
      <vt:lpstr>四段时间轴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小学期硬件类实验答辩汇报</dc:title>
  <dc:creator>Hao Yang</dc:creator>
  <cp:lastModifiedBy>昊阳 李</cp:lastModifiedBy>
  <cp:revision>7</cp:revision>
  <dcterms:created xsi:type="dcterms:W3CDTF">2023-09-09T06:54:22Z</dcterms:created>
  <dcterms:modified xsi:type="dcterms:W3CDTF">2023-10-17T03:00:54Z</dcterms:modified>
</cp:coreProperties>
</file>